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5"/>
  </p:notesMasterIdLst>
  <p:handoutMasterIdLst>
    <p:handoutMasterId r:id="rId6"/>
  </p:handoutMasterIdLst>
  <p:sldIdLst>
    <p:sldId id="622" r:id="rId2"/>
    <p:sldId id="623" r:id="rId3"/>
    <p:sldId id="632" r:id="rId4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5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7C80"/>
    <a:srgbClr val="99FF99"/>
    <a:srgbClr val="99FF33"/>
    <a:srgbClr val="00CCFF"/>
    <a:srgbClr val="FFFF66"/>
    <a:srgbClr val="FFCCCC"/>
    <a:srgbClr val="FF99CC"/>
    <a:srgbClr val="FF9933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53" autoAdjust="0"/>
    <p:restoredTop sz="95972" autoAdjust="0"/>
  </p:normalViewPr>
  <p:slideViewPr>
    <p:cSldViewPr snapToGrid="0">
      <p:cViewPr varScale="1">
        <p:scale>
          <a:sx n="73" d="100"/>
          <a:sy n="73" d="100"/>
        </p:scale>
        <p:origin x="-468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4062"/>
    </p:cViewPr>
  </p:sorterViewPr>
  <p:notesViewPr>
    <p:cSldViewPr snapToGrid="0">
      <p:cViewPr varScale="1">
        <p:scale>
          <a:sx n="79" d="100"/>
          <a:sy n="79" d="100"/>
        </p:scale>
        <p:origin x="-2502" y="-108"/>
      </p:cViewPr>
      <p:guideLst>
        <p:guide orient="horz" pos="3127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71321" cy="495857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5083" y="2"/>
            <a:ext cx="2971321" cy="495857"/>
          </a:xfrm>
          <a:prstGeom prst="rect">
            <a:avLst/>
          </a:prstGeom>
        </p:spPr>
        <p:txBody>
          <a:bodyPr vert="horz" lIns="91723" tIns="45862" rIns="91723" bIns="45862" rtlCol="0"/>
          <a:lstStyle>
            <a:lvl1pPr algn="r">
              <a:defRPr sz="1200"/>
            </a:lvl1pPr>
          </a:lstStyle>
          <a:p>
            <a:fld id="{7255F2E6-57C5-4EDA-AFFD-9E7605338F8C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29199"/>
            <a:ext cx="2971321" cy="495857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5083" y="9429199"/>
            <a:ext cx="2971321" cy="495857"/>
          </a:xfrm>
          <a:prstGeom prst="rect">
            <a:avLst/>
          </a:prstGeom>
        </p:spPr>
        <p:txBody>
          <a:bodyPr vert="horz" lIns="91723" tIns="45862" rIns="91723" bIns="45862" rtlCol="0" anchor="b"/>
          <a:lstStyle>
            <a:lvl1pPr algn="r">
              <a:defRPr sz="1200"/>
            </a:lvl1pPr>
          </a:lstStyle>
          <a:p>
            <a:fld id="{B2C64245-3AEC-451F-B36C-2E5DB8DD67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241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71801" cy="498057"/>
          </a:xfrm>
          <a:prstGeom prst="rect">
            <a:avLst/>
          </a:prstGeom>
        </p:spPr>
        <p:txBody>
          <a:bodyPr vert="horz" lIns="92164" tIns="46081" rIns="92164" bIns="4608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5" y="3"/>
            <a:ext cx="2971801" cy="498057"/>
          </a:xfrm>
          <a:prstGeom prst="rect">
            <a:avLst/>
          </a:prstGeom>
        </p:spPr>
        <p:txBody>
          <a:bodyPr vert="horz" lIns="92164" tIns="46081" rIns="92164" bIns="46081" rtlCol="0"/>
          <a:lstStyle>
            <a:lvl1pPr algn="r">
              <a:defRPr sz="1200"/>
            </a:lvl1pPr>
          </a:lstStyle>
          <a:p>
            <a:fld id="{058A8E1E-CCCF-4070-8344-0C59D75E872C}" type="datetimeFigureOut">
              <a:rPr lang="ru-RU" smtClean="0"/>
              <a:t>10.03.2022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0850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64" tIns="46081" rIns="92164" bIns="4608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77195"/>
            <a:ext cx="5486400" cy="3908614"/>
          </a:xfrm>
          <a:prstGeom prst="rect">
            <a:avLst/>
          </a:prstGeom>
        </p:spPr>
        <p:txBody>
          <a:bodyPr vert="horz" lIns="92164" tIns="46081" rIns="92164" bIns="4608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71801" cy="498056"/>
          </a:xfrm>
          <a:prstGeom prst="rect">
            <a:avLst/>
          </a:prstGeom>
        </p:spPr>
        <p:txBody>
          <a:bodyPr vert="horz" lIns="92164" tIns="46081" rIns="92164" bIns="4608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5" y="9428585"/>
            <a:ext cx="2971801" cy="498056"/>
          </a:xfrm>
          <a:prstGeom prst="rect">
            <a:avLst/>
          </a:prstGeom>
        </p:spPr>
        <p:txBody>
          <a:bodyPr vert="horz" lIns="92164" tIns="46081" rIns="92164" bIns="46081" rtlCol="0" anchor="b"/>
          <a:lstStyle>
            <a:lvl1pPr algn="r">
              <a:defRPr sz="1200"/>
            </a:lvl1pPr>
          </a:lstStyle>
          <a:p>
            <a:fld id="{834C5BE9-E9D7-42B0-A4D7-1E4D4A23E6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973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260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963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4C5BE9-E9D7-42B0-A4D7-1E4D4A23E61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764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obrkuban.ru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\Мероприятия\2018-12-21 Совещание с замглавами\Заголовок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2"/>
          <a:stretch/>
        </p:blipFill>
        <p:spPr bwMode="auto">
          <a:xfrm flipH="1">
            <a:off x="1" y="0"/>
            <a:ext cx="12172493" cy="90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 userDrawn="1"/>
        </p:nvSpPr>
        <p:spPr>
          <a:xfrm>
            <a:off x="1" y="19854"/>
            <a:ext cx="12172493" cy="681751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rtlCol="0" anchor="ctr"/>
          <a:lstStyle/>
          <a:p>
            <a:pPr algn="ctr" defTabSz="914180"/>
            <a:endParaRPr lang="ru-RU" sz="180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458" y="2869"/>
            <a:ext cx="10753195" cy="833846"/>
          </a:xfrm>
        </p:spPr>
        <p:txBody>
          <a:bodyPr lIns="35997" tIns="35997" rIns="35997" bIns="35997" anchor="ctr">
            <a:normAutofit/>
          </a:bodyPr>
          <a:lstStyle>
            <a:lvl1pPr algn="ctr">
              <a:defRPr sz="2599" b="1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097493" y="6381331"/>
            <a:ext cx="3052064" cy="365760"/>
          </a:xfrm>
        </p:spPr>
        <p:txBody>
          <a:bodyPr/>
          <a:lstStyle>
            <a:lvl1pPr algn="r">
              <a:defRPr/>
            </a:lvl1pPr>
          </a:lstStyle>
          <a:p>
            <a:fld id="{2E46ECD7-15D4-4EF6-9DFC-A819CEB11351}" type="datetime1">
              <a:rPr lang="ru-RU" smtClean="0">
                <a:solidFill>
                  <a:srgbClr val="1F497D"/>
                </a:solidFill>
              </a:rPr>
              <a:t>10.03.2022</a:t>
            </a:fld>
            <a:endParaRPr lang="ru-RU">
              <a:solidFill>
                <a:srgbClr val="1F497D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F497D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E6D9D-2A0B-43B8-A1C3-81968A25D6EC}" type="slidenum">
              <a:rPr lang="ru-RU" smtClean="0">
                <a:solidFill>
                  <a:srgbClr val="1F497D"/>
                </a:solidFill>
              </a:rPr>
              <a:pPr/>
              <a:t>‹#›</a:t>
            </a:fld>
            <a:endParaRPr lang="ru-RU" dirty="0">
              <a:solidFill>
                <a:srgbClr val="1F497D"/>
              </a:solidFill>
            </a:endParaRPr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102373" y="43513"/>
            <a:ext cx="1097086" cy="1007550"/>
            <a:chOff x="102371" y="43510"/>
            <a:chExt cx="797222" cy="749970"/>
          </a:xfrm>
        </p:grpSpPr>
        <p:pic>
          <p:nvPicPr>
            <p:cNvPr id="14" name="Picture 2" descr="http://www.minobrkuban.ru/bitrix/templates/adaptive/img/header_logo.png">
              <a:hlinkClick r:id="rId3"/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371" y="98159"/>
              <a:ext cx="797222" cy="695321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4" descr="ГербКубани"/>
            <p:cNvPicPr>
              <a:picLocks noChangeAspect="1" noChangeArrowheads="1"/>
            </p:cNvPicPr>
            <p:nvPr userDrawn="1"/>
          </p:nvPicPr>
          <p:blipFill>
            <a:blip r:embed="rId5"/>
            <a:stretch>
              <a:fillRect/>
            </a:stretch>
          </p:blipFill>
          <p:spPr bwMode="auto">
            <a:xfrm>
              <a:off x="337715" y="43510"/>
              <a:ext cx="326539" cy="402308"/>
            </a:xfrm>
            <a:prstGeom prst="rect">
              <a:avLst/>
            </a:prstGeom>
            <a:noFill/>
            <a:ln>
              <a:noFill/>
            </a:ln>
            <a:effectLst>
              <a:outerShdw blurRad="101600" dir="4080000" sx="108000" sy="108000" algn="tl" rotWithShape="0">
                <a:prstClr val="black">
                  <a:alpha val="49000"/>
                </a:prstClr>
              </a:outerShdw>
            </a:effectLst>
          </p:spPr>
        </p:pic>
      </p:grpSp>
      <p:pic>
        <p:nvPicPr>
          <p:cNvPr id="2051" name="Picture 3" descr="D:\Doc\Мероприятия\2018-12-21 Совещание с замглавами\Подзаголовок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" y="6674691"/>
            <a:ext cx="12172493" cy="16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070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3F30032-8ACC-46D6-8A51-9CDB9735B009}" type="datetime1">
              <a:rPr lang="ru-RU" smtClean="0"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8DF4B-6430-4C62-82B5-805DB46623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4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567" y="55910"/>
            <a:ext cx="10753195" cy="83384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питания детей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 bwMode="auto">
          <a:xfrm>
            <a:off x="707319" y="1048334"/>
            <a:ext cx="11194441" cy="830997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Главного государственного санитарного врача РФ от 27 октября 2020 г.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32</a:t>
            </a:r>
            <a:b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санитарно-эпидемиологических правил и норм СанПиН 2.3/2.4.3590-20 </a:t>
            </a:r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«Санитарно-эпидемиологические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организации общественного питания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населения»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309541" y="1020345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8" name="Объект 2"/>
          <p:cNvSpPr txBox="1">
            <a:spLocks/>
          </p:cNvSpPr>
          <p:nvPr/>
        </p:nvSpPr>
        <p:spPr bwMode="auto">
          <a:xfrm>
            <a:off x="704144" y="3118505"/>
            <a:ext cx="11194440" cy="584775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пункт 2.2.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общеобразовательных организаций, в зависимости от режима (смены) обучения обеспечиваются горячим питанием в виде завтрака и (или) обеда. 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306365" y="3068157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3" name="Объект 2"/>
          <p:cNvSpPr txBox="1">
            <a:spLocks/>
          </p:cNvSpPr>
          <p:nvPr/>
        </p:nvSpPr>
        <p:spPr bwMode="auto">
          <a:xfrm>
            <a:off x="707318" y="2105761"/>
            <a:ext cx="11194441" cy="830997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MP 2.4.0179-20</a:t>
            </a:r>
            <a:b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«Рекомендации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организации питания обучающихся общеобразовательных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организаций»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(утв. Федеральной службой по надзору в сфере защиты прав потребителей и благополучия человека 18 мая 2020 г.)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309540" y="2077772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1" name="Объект 2"/>
          <p:cNvSpPr txBox="1">
            <a:spLocks/>
          </p:cNvSpPr>
          <p:nvPr/>
        </p:nvSpPr>
        <p:spPr bwMode="auto">
          <a:xfrm>
            <a:off x="704144" y="3956307"/>
            <a:ext cx="11194440" cy="338554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Режим питания по приемам пищи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ятиугольник 21"/>
          <p:cNvSpPr/>
          <p:nvPr/>
        </p:nvSpPr>
        <p:spPr>
          <a:xfrm>
            <a:off x="306365" y="3905959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470624"/>
              </p:ext>
            </p:extLst>
          </p:nvPr>
        </p:nvGraphicFramePr>
        <p:xfrm>
          <a:off x="704144" y="4294861"/>
          <a:ext cx="11194441" cy="1304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86834"/>
                <a:gridCol w="1993530"/>
                <a:gridCol w="1993530"/>
                <a:gridCol w="1686834"/>
                <a:gridCol w="1840183"/>
                <a:gridCol w="1993530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смена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смена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пищи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приема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суточной калорийности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 пищи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Часы приема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суточной калорийности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Завтрак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9.30 - 11.00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20-25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12.30 - 13.30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30-35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Обед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13.30 - 14.30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6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Полдник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15.30 - 16.30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10-15</a:t>
                      </a:r>
                      <a:endParaRPr lang="ru-RU" sz="16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5" name="Объект 2"/>
          <p:cNvSpPr txBox="1">
            <a:spLocks/>
          </p:cNvSpPr>
          <p:nvPr/>
        </p:nvSpPr>
        <p:spPr bwMode="auto">
          <a:xfrm>
            <a:off x="704144" y="5789987"/>
            <a:ext cx="11194440" cy="830997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с ограниченными возможностями здоровья, осваивающим основные общеобразовательные </a:t>
            </a:r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форме индивидуального обучения на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дому,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посещающим занятия (уроки) в образовательной организации на основании заключения медицинской организации, выплачивается денежная компенсация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ятиугольник 25"/>
          <p:cNvSpPr/>
          <p:nvPr/>
        </p:nvSpPr>
        <p:spPr>
          <a:xfrm>
            <a:off x="306365" y="5739639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166691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567" y="55910"/>
            <a:ext cx="10753195" cy="83384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организации питания </a:t>
            </a:r>
            <a:b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с ОВЗ и детей-инвалидов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 bwMode="auto">
          <a:xfrm>
            <a:off x="397778" y="982418"/>
            <a:ext cx="11686645" cy="1015663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главы администрации (губернатора) Краснодарского 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 от </a:t>
            </a:r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 июня 2017 г. 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466</a:t>
            </a:r>
            <a:b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порядков обеспечения питанием, одеждой, обувью, мягким и жестким инвентарем, оборудованием, форменной одеждой и иным вещевым имуществом (обмундированием), единовременным денежным пособием 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денежной компенсации отдельным категориям 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граждан» (для обучающихся с ОВЗ в коррекционных образовательных организациях)</a:t>
            </a:r>
            <a:endParaRPr lang="ru-RU" sz="15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0" y="954429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6" name="Объект 2"/>
          <p:cNvSpPr txBox="1">
            <a:spLocks/>
          </p:cNvSpPr>
          <p:nvPr/>
        </p:nvSpPr>
        <p:spPr bwMode="auto">
          <a:xfrm>
            <a:off x="397778" y="2107098"/>
            <a:ext cx="11686646" cy="553998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образования, науки и молодежной политики Краснодарского края </a:t>
            </a:r>
          </a:p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 января 2022 г. № 47-01-13-1111/22 «О направлении рекомендаций» </a:t>
            </a:r>
            <a:endParaRPr lang="ru-RU" sz="15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0" y="2056750"/>
            <a:ext cx="8239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8" name="Объект 2"/>
          <p:cNvSpPr txBox="1">
            <a:spLocks/>
          </p:cNvSpPr>
          <p:nvPr/>
        </p:nvSpPr>
        <p:spPr bwMode="auto">
          <a:xfrm>
            <a:off x="397778" y="2804800"/>
            <a:ext cx="11686645" cy="830997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Денежная </a:t>
            </a:r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перечисляется получателю денежной компенсации образовательными организациями </a:t>
            </a:r>
            <a:endParaRPr lang="ru-RU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ежемесячно </a:t>
            </a:r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8-го числа месяца, следующего за отчётным месяцем, за декабрь - до 31 декабря </a:t>
            </a:r>
            <a:endParaRPr lang="en-US" sz="1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</a:t>
            </a:r>
            <a:r>
              <a:rPr lang="ru-RU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финансового года на счет, указанный в заявлении</a:t>
            </a:r>
            <a:endParaRPr lang="ru-RU" sz="15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ятиугольник 18"/>
          <p:cNvSpPr/>
          <p:nvPr/>
        </p:nvSpPr>
        <p:spPr>
          <a:xfrm>
            <a:off x="0" y="2754452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94604" y="5807274"/>
            <a:ext cx="11686645" cy="784830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Приказ министерства образования, науки и молодежной политики Краснодарского края от 18 января 2022 г. № 58 </a:t>
            </a:r>
          </a:p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нормативов обеспечения бесплатным горячим питанием отдельных категорий обучающихся </a:t>
            </a:r>
          </a:p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2022 – 2024 годы» </a:t>
            </a:r>
            <a:endParaRPr lang="ru-RU" sz="15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-1" y="5774788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1" name="Объект 2"/>
          <p:cNvSpPr txBox="1">
            <a:spLocks/>
          </p:cNvSpPr>
          <p:nvPr/>
        </p:nvSpPr>
        <p:spPr bwMode="auto">
          <a:xfrm>
            <a:off x="397778" y="3769519"/>
            <a:ext cx="11686645" cy="1954381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образования, науки и молодежной политики Краснодарского края от 10 февраля 2022 г. № 274 </a:t>
            </a:r>
          </a:p>
          <a:p>
            <a:pPr algn="ctr"/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порядков предоставления мер социальной поддержки в виде одноразового бесплатного горячего питания </a:t>
            </a:r>
          </a:p>
          <a:p>
            <a:pPr algn="ctr"/>
            <a:r>
              <a:rPr lang="ru-RU" sz="15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средств краевого бюджета обучающимся 1-4 классов в частных образовательных организациях, расположенных на территории Краснодарского края и осуществляющих образовательную деятельность по имеющим государственную аккредитацию основным образовательным программам, учредителями которых являются местные религиозные организации, отдельным категориям обучающихся в виде предоставления бесплатного горячего питания и денежной компенсации детям-инвалидам (инвалидам), не являющимся обучающимися в ограниченными возможностями здоровья, получающими начальное общее, основное общее и среднее общее образование в муниципальных общеобразовательных организациях на дому»  </a:t>
            </a:r>
            <a:endParaRPr lang="ru-RU" sz="15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0" y="3686145"/>
            <a:ext cx="789209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326713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8567" y="55910"/>
            <a:ext cx="10753195" cy="83384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организации питания </a:t>
            </a:r>
            <a:b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 с ОВЗ и детей-инвалидов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бъект 2"/>
          <p:cNvSpPr txBox="1">
            <a:spLocks/>
          </p:cNvSpPr>
          <p:nvPr/>
        </p:nvSpPr>
        <p:spPr bwMode="auto">
          <a:xfrm>
            <a:off x="397778" y="1077920"/>
            <a:ext cx="11794222" cy="338554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Возможные способы организации двухразового питания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Пятиугольник 27"/>
          <p:cNvSpPr/>
          <p:nvPr/>
        </p:nvSpPr>
        <p:spPr>
          <a:xfrm>
            <a:off x="0" y="1049931"/>
            <a:ext cx="796474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6" name="Объект 2"/>
          <p:cNvSpPr txBox="1">
            <a:spLocks/>
          </p:cNvSpPr>
          <p:nvPr/>
        </p:nvSpPr>
        <p:spPr bwMode="auto">
          <a:xfrm>
            <a:off x="397778" y="1520771"/>
            <a:ext cx="4577634" cy="1077218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ОВЗ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обучающиеся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дому 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(1-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классы, 5-11(12) классы) 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двухразовое питание, денежная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краевого и местного бюджетов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0" y="1470423"/>
            <a:ext cx="571104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161364" y="2679927"/>
            <a:ext cx="5786675" cy="2185214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ОВЗ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обучающиеся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 (1-4 классы)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 algn="ctr">
              <a:buAutoNum type="arabicPeriod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прием пищи за счет средств федерального бюджета, второй прием пищи за счет средств краевого и местного бюджетов</a:t>
            </a:r>
          </a:p>
          <a:p>
            <a:pPr algn="ctr"/>
            <a:endParaRPr lang="ru-RU" sz="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ОВЗ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обучающиеся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5-11 классы)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первый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второй прием пищи в образовательной организации за счет средств краевого и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бюджетов</a:t>
            </a:r>
          </a:p>
          <a:p>
            <a:pPr algn="ctr"/>
            <a:endParaRPr lang="ru-RU" sz="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0" y="2645716"/>
            <a:ext cx="571104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7072312" y="1515876"/>
            <a:ext cx="4577634" cy="1077218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дому </a:t>
            </a:r>
          </a:p>
          <a:p>
            <a:pPr algn="ctr"/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(1-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классы, 5-11(12) классы) 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денежная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компенсация за двухразовое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питание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краевого и местного бюджетов</a:t>
            </a:r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6674534" y="1465528"/>
            <a:ext cx="571104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6170699" y="2692496"/>
            <a:ext cx="5894055" cy="2262158"/>
          </a:xfrm>
          <a:prstGeom prst="rect">
            <a:avLst/>
          </a:prstGeom>
          <a:noFill/>
          <a:ln w="19050">
            <a:solidFill>
              <a:srgbClr val="CC006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Дети-инвалиды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обучающиеся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 (1-4 классы)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5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AutoNum type="arabicPeriod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первый прием пищи за счет средств федерального бюджета, второй прием пищи за счет средств краевого бюджета</a:t>
            </a: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(5-11 классы)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>
              <a:buAutoNum type="arabicPeriod"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первый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второй прием пищи в образовательной организации за счет средств краевого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endParaRPr lang="ru-RU" sz="8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6170699" y="2658285"/>
            <a:ext cx="571104" cy="388902"/>
          </a:xfrm>
          <a:prstGeom prst="homePlate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  <p:extLst>
      <p:ext uri="{BB962C8B-B14F-4D97-AF65-F5344CB8AC3E}">
        <p14:creationId xmlns:p14="http://schemas.microsoft.com/office/powerpoint/2010/main" val="110610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14619</TotalTime>
  <Words>510</Words>
  <Application>Microsoft Office PowerPoint</Application>
  <PresentationFormat>Произвольный</PresentationFormat>
  <Paragraphs>63</Paragraphs>
  <Slides>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HDOfficeLightV0</vt:lpstr>
      <vt:lpstr>Организация питания детей</vt:lpstr>
      <vt:lpstr>Рекомендации по организации питания  детей с ОВЗ и детей-инвалидов</vt:lpstr>
      <vt:lpstr>Рекомендации по организации питания  детей с ОВЗ и детей-инвалидов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203-3</dc:creator>
  <cp:lastModifiedBy>user</cp:lastModifiedBy>
  <cp:revision>1121</cp:revision>
  <cp:lastPrinted>2022-01-27T06:40:14Z</cp:lastPrinted>
  <dcterms:created xsi:type="dcterms:W3CDTF">2018-05-04T13:40:44Z</dcterms:created>
  <dcterms:modified xsi:type="dcterms:W3CDTF">2022-03-10T12:54:08Z</dcterms:modified>
</cp:coreProperties>
</file>